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
  </p:notesMasterIdLst>
  <p:sldIdLst>
    <p:sldId id="263" r:id="rId2"/>
    <p:sldId id="266" r:id="rId3"/>
    <p:sldId id="267" r:id="rId4"/>
    <p:sldId id="268" r:id="rId5"/>
    <p:sldId id="269" r:id="rId6"/>
    <p:sldId id="270" r:id="rId7"/>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med Abdullah Saif Al. Nofli" initials="MASAN" lastIdx="3" clrIdx="0">
    <p:extLst>
      <p:ext uri="{19B8F6BF-5375-455C-9EA6-DF929625EA0E}">
        <p15:presenceInfo xmlns:p15="http://schemas.microsoft.com/office/powerpoint/2012/main" userId="Mohammed Abdullah Saif Al. Nofli" providerId="None"/>
      </p:ext>
    </p:extLst>
  </p:cmAuthor>
  <p:cmAuthor id="2" name="Mohammed Abdullah Saif Al. Nofli" initials="MASAN [2]" lastIdx="1" clrIdx="1">
    <p:extLst>
      <p:ext uri="{19B8F6BF-5375-455C-9EA6-DF929625EA0E}">
        <p15:presenceInfo xmlns:p15="http://schemas.microsoft.com/office/powerpoint/2012/main" userId="S-1-5-21-623656926-436433517-1870149972-37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4"/>
    <p:restoredTop sz="85273" autoAdjust="0"/>
  </p:normalViewPr>
  <p:slideViewPr>
    <p:cSldViewPr showGuides="1">
      <p:cViewPr varScale="1">
        <p:scale>
          <a:sx n="97" d="100"/>
          <a:sy n="97" d="100"/>
        </p:scale>
        <p:origin x="1602"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ed Talib Musallam Al. Kiyumi" userId="ae340f39-8944-420f-9748-837e4f54eb48" providerId="ADAL" clId="{42C99718-AA6E-431F-86FA-5BCEB61592E7}"/>
    <pc:docChg chg="custSel delSld modSld">
      <pc:chgData name="Mohammed Talib Musallam Al. Kiyumi" userId="ae340f39-8944-420f-9748-837e4f54eb48" providerId="ADAL" clId="{42C99718-AA6E-431F-86FA-5BCEB61592E7}" dt="2022-09-13T04:40:02.824" v="6" actId="13900"/>
      <pc:docMkLst>
        <pc:docMk/>
      </pc:docMkLst>
      <pc:sldChg chg="modSp">
        <pc:chgData name="Mohammed Talib Musallam Al. Kiyumi" userId="ae340f39-8944-420f-9748-837e4f54eb48" providerId="ADAL" clId="{42C99718-AA6E-431F-86FA-5BCEB61592E7}" dt="2022-09-13T04:39:37.790" v="2" actId="13900"/>
        <pc:sldMkLst>
          <pc:docMk/>
          <pc:sldMk cId="1751907110" sldId="266"/>
        </pc:sldMkLst>
        <pc:spChg chg="mod">
          <ac:chgData name="Mohammed Talib Musallam Al. Kiyumi" userId="ae340f39-8944-420f-9748-837e4f54eb48" providerId="ADAL" clId="{42C99718-AA6E-431F-86FA-5BCEB61592E7}" dt="2022-09-13T04:39:37.790" v="2" actId="13900"/>
          <ac:spMkLst>
            <pc:docMk/>
            <pc:sldMk cId="1751907110" sldId="266"/>
            <ac:spMk id="3" creationId="{00000000-0000-0000-0000-000000000000}"/>
          </ac:spMkLst>
        </pc:spChg>
      </pc:sldChg>
      <pc:sldChg chg="modSp">
        <pc:chgData name="Mohammed Talib Musallam Al. Kiyumi" userId="ae340f39-8944-420f-9748-837e4f54eb48" providerId="ADAL" clId="{42C99718-AA6E-431F-86FA-5BCEB61592E7}" dt="2022-09-13T04:39:43.582" v="3" actId="13900"/>
        <pc:sldMkLst>
          <pc:docMk/>
          <pc:sldMk cId="296917804" sldId="267"/>
        </pc:sldMkLst>
        <pc:spChg chg="mod">
          <ac:chgData name="Mohammed Talib Musallam Al. Kiyumi" userId="ae340f39-8944-420f-9748-837e4f54eb48" providerId="ADAL" clId="{42C99718-AA6E-431F-86FA-5BCEB61592E7}" dt="2022-09-13T04:39:43.582" v="3" actId="13900"/>
          <ac:spMkLst>
            <pc:docMk/>
            <pc:sldMk cId="296917804" sldId="267"/>
            <ac:spMk id="3" creationId="{00000000-0000-0000-0000-000000000000}"/>
          </ac:spMkLst>
        </pc:spChg>
      </pc:sldChg>
      <pc:sldChg chg="modSp">
        <pc:chgData name="Mohammed Talib Musallam Al. Kiyumi" userId="ae340f39-8944-420f-9748-837e4f54eb48" providerId="ADAL" clId="{42C99718-AA6E-431F-86FA-5BCEB61592E7}" dt="2022-09-13T04:39:49.946" v="4" actId="13900"/>
        <pc:sldMkLst>
          <pc:docMk/>
          <pc:sldMk cId="776588246" sldId="268"/>
        </pc:sldMkLst>
        <pc:spChg chg="mod">
          <ac:chgData name="Mohammed Talib Musallam Al. Kiyumi" userId="ae340f39-8944-420f-9748-837e4f54eb48" providerId="ADAL" clId="{42C99718-AA6E-431F-86FA-5BCEB61592E7}" dt="2022-09-13T04:39:49.946" v="4" actId="13900"/>
          <ac:spMkLst>
            <pc:docMk/>
            <pc:sldMk cId="776588246" sldId="268"/>
            <ac:spMk id="3" creationId="{00000000-0000-0000-0000-000000000000}"/>
          </ac:spMkLst>
        </pc:spChg>
      </pc:sldChg>
      <pc:sldChg chg="modSp">
        <pc:chgData name="Mohammed Talib Musallam Al. Kiyumi" userId="ae340f39-8944-420f-9748-837e4f54eb48" providerId="ADAL" clId="{42C99718-AA6E-431F-86FA-5BCEB61592E7}" dt="2022-09-13T04:39:56.041" v="5" actId="13900"/>
        <pc:sldMkLst>
          <pc:docMk/>
          <pc:sldMk cId="3843079373" sldId="269"/>
        </pc:sldMkLst>
        <pc:spChg chg="mod">
          <ac:chgData name="Mohammed Talib Musallam Al. Kiyumi" userId="ae340f39-8944-420f-9748-837e4f54eb48" providerId="ADAL" clId="{42C99718-AA6E-431F-86FA-5BCEB61592E7}" dt="2022-09-13T04:39:56.041" v="5" actId="13900"/>
          <ac:spMkLst>
            <pc:docMk/>
            <pc:sldMk cId="3843079373" sldId="269"/>
            <ac:spMk id="3" creationId="{00000000-0000-0000-0000-000000000000}"/>
          </ac:spMkLst>
        </pc:spChg>
      </pc:sldChg>
      <pc:sldChg chg="modSp">
        <pc:chgData name="Mohammed Talib Musallam Al. Kiyumi" userId="ae340f39-8944-420f-9748-837e4f54eb48" providerId="ADAL" clId="{42C99718-AA6E-431F-86FA-5BCEB61592E7}" dt="2022-09-13T04:40:02.824" v="6" actId="13900"/>
        <pc:sldMkLst>
          <pc:docMk/>
          <pc:sldMk cId="3425356659" sldId="270"/>
        </pc:sldMkLst>
        <pc:spChg chg="mod">
          <ac:chgData name="Mohammed Talib Musallam Al. Kiyumi" userId="ae340f39-8944-420f-9748-837e4f54eb48" providerId="ADAL" clId="{42C99718-AA6E-431F-86FA-5BCEB61592E7}" dt="2022-09-13T04:40:02.824" v="6" actId="13900"/>
          <ac:spMkLst>
            <pc:docMk/>
            <pc:sldMk cId="3425356659" sldId="27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E9B01AC6-1010-4B71-AB10-A7ABBC05D246}" type="datetimeFigureOut">
              <a:rPr lang="en-US" smtClean="0"/>
              <a:t>9/13/2022</a:t>
            </a:fld>
            <a:endParaRPr lang="en-US"/>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F80AEE87-18DF-431B-8705-7874E6D785AB}" type="slidenum">
              <a:rPr lang="en-US" smtClean="0"/>
              <a:t>‹#›</a:t>
            </a:fld>
            <a:endParaRPr lang="en-US"/>
          </a:p>
        </p:txBody>
      </p:sp>
    </p:spTree>
    <p:extLst>
      <p:ext uri="{BB962C8B-B14F-4D97-AF65-F5344CB8AC3E}">
        <p14:creationId xmlns:p14="http://schemas.microsoft.com/office/powerpoint/2010/main" val="82588444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OM"/>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OM"/>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7" name="Date Placeholder 6"/>
          <p:cNvSpPr>
            <a:spLocks noGrp="1"/>
          </p:cNvSpPr>
          <p:nvPr>
            <p:ph type="dt" sz="half" idx="10"/>
          </p:nvPr>
        </p:nvSpPr>
        <p:spPr/>
        <p:txBody>
          <a:bodyPr/>
          <a:lstStyle/>
          <a:p>
            <a:fld id="{ABBF00E5-FE97-4F0C-9773-7299A5E6E81B}" type="datetimeFigureOut">
              <a:rPr lang="ar-OM" smtClean="0"/>
              <a:t>17/02/1444</a:t>
            </a:fld>
            <a:endParaRPr lang="ar-OM"/>
          </a:p>
        </p:txBody>
      </p:sp>
      <p:sp>
        <p:nvSpPr>
          <p:cNvPr id="8" name="Footer Placeholder 7"/>
          <p:cNvSpPr>
            <a:spLocks noGrp="1"/>
          </p:cNvSpPr>
          <p:nvPr>
            <p:ph type="ftr" sz="quarter" idx="11"/>
          </p:nvPr>
        </p:nvSpPr>
        <p:spPr/>
        <p:txBody>
          <a:bodyPr/>
          <a:lstStyle/>
          <a:p>
            <a:endParaRPr lang="ar-OM"/>
          </a:p>
        </p:txBody>
      </p:sp>
      <p:sp>
        <p:nvSpPr>
          <p:cNvPr id="9" name="Slide Number Placeholder 8"/>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Date Placeholder 2"/>
          <p:cNvSpPr>
            <a:spLocks noGrp="1"/>
          </p:cNvSpPr>
          <p:nvPr>
            <p:ph type="dt" sz="half" idx="10"/>
          </p:nvPr>
        </p:nvSpPr>
        <p:spPr/>
        <p:txBody>
          <a:bodyPr/>
          <a:lstStyle/>
          <a:p>
            <a:fld id="{ABBF00E5-FE97-4F0C-9773-7299A5E6E81B}" type="datetimeFigureOut">
              <a:rPr lang="ar-OM" smtClean="0"/>
              <a:t>17/02/1444</a:t>
            </a:fld>
            <a:endParaRPr lang="ar-OM"/>
          </a:p>
        </p:txBody>
      </p:sp>
      <p:sp>
        <p:nvSpPr>
          <p:cNvPr id="4" name="Footer Placeholder 3"/>
          <p:cNvSpPr>
            <a:spLocks noGrp="1"/>
          </p:cNvSpPr>
          <p:nvPr>
            <p:ph type="ftr" sz="quarter" idx="11"/>
          </p:nvPr>
        </p:nvSpPr>
        <p:spPr/>
        <p:txBody>
          <a:bodyPr/>
          <a:lstStyle/>
          <a:p>
            <a:endParaRPr lang="ar-OM"/>
          </a:p>
        </p:txBody>
      </p:sp>
      <p:sp>
        <p:nvSpPr>
          <p:cNvPr id="5" name="Slide Number Placeholder 4"/>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17/02/1444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OM"/>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17/02/1444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17/02/1444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17/02/1444</a:t>
            </a:fld>
            <a:endParaRPr lang="ar-OM"/>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91" y="629816"/>
            <a:ext cx="8579295" cy="1143000"/>
          </a:xfrm>
        </p:spPr>
        <p:txBody>
          <a:bodyPr>
            <a:normAutofit/>
          </a:bodyPr>
          <a:lstStyle/>
          <a:p>
            <a:endParaRPr lang="en-US" dirty="0"/>
          </a:p>
        </p:txBody>
      </p:sp>
      <p:sp>
        <p:nvSpPr>
          <p:cNvPr id="6" name="Content Placeholder 5"/>
          <p:cNvSpPr>
            <a:spLocks noGrp="1"/>
          </p:cNvSpPr>
          <p:nvPr>
            <p:ph sz="quarter" idx="4"/>
          </p:nvPr>
        </p:nvSpPr>
        <p:spPr>
          <a:xfrm>
            <a:off x="116890" y="1988840"/>
            <a:ext cx="9120099" cy="4708525"/>
          </a:xfrm>
        </p:spPr>
        <p:txBody>
          <a:bodyPr>
            <a:normAutofit/>
          </a:bodyPr>
          <a:lstStyle/>
          <a:p>
            <a:pPr marL="0" indent="0" algn="ctr" rtl="0">
              <a:buNone/>
            </a:pPr>
            <a:r>
              <a:rPr lang="ar-OM" sz="4800" b="1" dirty="0">
                <a:solidFill>
                  <a:srgbClr val="FF0000"/>
                </a:solidFill>
              </a:rPr>
              <a:t>النمو الشخصي والاجتماعي والأخلاقي</a:t>
            </a:r>
          </a:p>
          <a:p>
            <a:pPr marL="0" indent="0" algn="ctr" rtl="0">
              <a:buNone/>
            </a:pPr>
            <a:endParaRPr lang="en-US" sz="4800" dirty="0">
              <a:solidFill>
                <a:srgbClr val="FF0000"/>
              </a:solidFill>
            </a:endParaRPr>
          </a:p>
        </p:txBody>
      </p:sp>
    </p:spTree>
    <p:extLst>
      <p:ext uri="{BB962C8B-B14F-4D97-AF65-F5344CB8AC3E}">
        <p14:creationId xmlns:p14="http://schemas.microsoft.com/office/powerpoint/2010/main" val="3432856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العمليات الأساسية للنمو</a:t>
            </a:r>
            <a:endParaRPr lang="en-US" sz="3600" b="1" dirty="0">
              <a:solidFill>
                <a:srgbClr val="FF0000"/>
              </a:solidFill>
            </a:endParaRPr>
          </a:p>
        </p:txBody>
      </p:sp>
      <p:sp>
        <p:nvSpPr>
          <p:cNvPr id="3" name="Content Placeholder 2"/>
          <p:cNvSpPr>
            <a:spLocks noGrp="1"/>
          </p:cNvSpPr>
          <p:nvPr>
            <p:ph idx="1"/>
          </p:nvPr>
        </p:nvSpPr>
        <p:spPr/>
        <p:txBody>
          <a:bodyPr/>
          <a:lstStyle/>
          <a:p>
            <a:pPr algn="just"/>
            <a:r>
              <a:rPr lang="ar-OM" dirty="0"/>
              <a:t>البيئة أم الوراثة؟ </a:t>
            </a:r>
          </a:p>
          <a:p>
            <a:pPr algn="just"/>
            <a:r>
              <a:rPr lang="ar-OM" dirty="0"/>
              <a:t>اللغة (المثال الأقرب)</a:t>
            </a:r>
          </a:p>
          <a:p>
            <a:pPr algn="just"/>
            <a:r>
              <a:rPr lang="ar-OM" dirty="0"/>
              <a:t>النضج ويعني النمو البدني المنتظم  للجهاز العصبي وبنية الجسم الأخرى. وبالرغم من أهمية الخبرة إلا أن النضج مهم جدا فمهما حاولت أن تدرب الطفل على المشي الا انه لا يتمكن الا بعد سنة كاملة. </a:t>
            </a:r>
          </a:p>
          <a:p>
            <a:pPr algn="just"/>
            <a:r>
              <a:rPr lang="ar-OM" dirty="0"/>
              <a:t>الاختلاف</a:t>
            </a:r>
            <a:endParaRPr lang="en-US" dirty="0"/>
          </a:p>
          <a:p>
            <a:endParaRPr lang="en-US" dirty="0"/>
          </a:p>
        </p:txBody>
      </p:sp>
    </p:spTree>
    <p:extLst>
      <p:ext uri="{BB962C8B-B14F-4D97-AF65-F5344CB8AC3E}">
        <p14:creationId xmlns:p14="http://schemas.microsoft.com/office/powerpoint/2010/main" val="175190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نظريات النمو</a:t>
            </a:r>
            <a:endParaRPr lang="en-US" sz="3600" b="1" dirty="0">
              <a:solidFill>
                <a:srgbClr val="FF0000"/>
              </a:solidFill>
            </a:endParaRPr>
          </a:p>
        </p:txBody>
      </p:sp>
      <p:sp>
        <p:nvSpPr>
          <p:cNvPr id="3" name="Content Placeholder 2"/>
          <p:cNvSpPr>
            <a:spLocks noGrp="1"/>
          </p:cNvSpPr>
          <p:nvPr>
            <p:ph idx="1"/>
          </p:nvPr>
        </p:nvSpPr>
        <p:spPr/>
        <p:txBody>
          <a:bodyPr/>
          <a:lstStyle/>
          <a:p>
            <a:pPr algn="just"/>
            <a:r>
              <a:rPr lang="ar-OM" dirty="0"/>
              <a:t>النمو المرحلي بسبب الخبرة = النوعية</a:t>
            </a:r>
          </a:p>
          <a:p>
            <a:pPr algn="just"/>
            <a:r>
              <a:rPr lang="ar-OM" dirty="0"/>
              <a:t>النمو المفاجئ بسبب التغيرات البيولوجية = الكم</a:t>
            </a:r>
          </a:p>
          <a:p>
            <a:pPr algn="just"/>
            <a:endParaRPr lang="ar-OM" dirty="0"/>
          </a:p>
          <a:p>
            <a:pPr algn="just"/>
            <a:r>
              <a:rPr lang="ar-OM" dirty="0"/>
              <a:t>	نظرية جان بياجيه</a:t>
            </a:r>
          </a:p>
          <a:p>
            <a:pPr algn="just"/>
            <a:r>
              <a:rPr lang="ar-OM" dirty="0"/>
              <a:t>أشهر نظريات النمو قدمها عالم النفس السويسري جان بياجيه وتركز على النمو المعرفي. أكد أن النمو المعرفي (العقلي) ينمو بسرعة إلى أن يصل الطفل مرحلة البلوغ ثم يحدث النمو ببطئ أقل.</a:t>
            </a:r>
            <a:endParaRPr lang="en-US" dirty="0"/>
          </a:p>
          <a:p>
            <a:endParaRPr lang="en-US" dirty="0"/>
          </a:p>
        </p:txBody>
      </p:sp>
    </p:spTree>
    <p:extLst>
      <p:ext uri="{BB962C8B-B14F-4D97-AF65-F5344CB8AC3E}">
        <p14:creationId xmlns:p14="http://schemas.microsoft.com/office/powerpoint/2010/main" val="29691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نظرية كوهلبرج</a:t>
            </a:r>
            <a:endParaRPr lang="en-US" sz="3600" b="1" dirty="0">
              <a:solidFill>
                <a:srgbClr val="FF0000"/>
              </a:solidFill>
            </a:endParaRPr>
          </a:p>
        </p:txBody>
      </p:sp>
      <p:sp>
        <p:nvSpPr>
          <p:cNvPr id="3" name="Content Placeholder 2"/>
          <p:cNvSpPr>
            <a:spLocks noGrp="1"/>
          </p:cNvSpPr>
          <p:nvPr>
            <p:ph idx="1"/>
          </p:nvPr>
        </p:nvSpPr>
        <p:spPr/>
        <p:txBody>
          <a:bodyPr/>
          <a:lstStyle/>
          <a:p>
            <a:pPr algn="just"/>
            <a:r>
              <a:rPr lang="ar-OM" dirty="0"/>
              <a:t>بنى كوهلبرج نظريته من خلال وضع الأطفال في مشكلة ثم مساءلتهم حول تقييمهم للأفراد المتضمنين فيها. قسم النمو الخلاقي الى ثلاث مراحل:</a:t>
            </a:r>
          </a:p>
          <a:p>
            <a:pPr marL="0" indent="0" algn="just">
              <a:buNone/>
            </a:pPr>
            <a:endParaRPr lang="ar-OM" dirty="0"/>
          </a:p>
          <a:p>
            <a:pPr algn="just"/>
            <a:r>
              <a:rPr lang="ar-OM" dirty="0"/>
              <a:t>لا أخلاقي 7</a:t>
            </a:r>
          </a:p>
          <a:p>
            <a:pPr algn="just"/>
            <a:r>
              <a:rPr lang="ar-OM" dirty="0"/>
              <a:t>التفكير المألوف حتى 11</a:t>
            </a:r>
          </a:p>
          <a:p>
            <a:pPr algn="just"/>
            <a:r>
              <a:rPr lang="ar-OM" dirty="0"/>
              <a:t>التفكير الأخلاقي +13</a:t>
            </a:r>
            <a:endParaRPr lang="en-US" dirty="0"/>
          </a:p>
          <a:p>
            <a:endParaRPr lang="en-US" dirty="0"/>
          </a:p>
        </p:txBody>
      </p:sp>
    </p:spTree>
    <p:extLst>
      <p:ext uri="{BB962C8B-B14F-4D97-AF65-F5344CB8AC3E}">
        <p14:creationId xmlns:p14="http://schemas.microsoft.com/office/powerpoint/2010/main" val="776588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نظرية اريكسون</a:t>
            </a:r>
            <a:endParaRPr lang="en-US" sz="3600" b="1" dirty="0">
              <a:solidFill>
                <a:srgbClr val="FF0000"/>
              </a:solidFill>
            </a:endParaRPr>
          </a:p>
        </p:txBody>
      </p:sp>
      <p:sp>
        <p:nvSpPr>
          <p:cNvPr id="3" name="Content Placeholder 2"/>
          <p:cNvSpPr>
            <a:spLocks noGrp="1"/>
          </p:cNvSpPr>
          <p:nvPr>
            <p:ph idx="1"/>
          </p:nvPr>
        </p:nvSpPr>
        <p:spPr/>
        <p:txBody>
          <a:bodyPr>
            <a:normAutofit fontScale="40000" lnSpcReduction="20000"/>
          </a:bodyPr>
          <a:lstStyle/>
          <a:p>
            <a:pPr algn="just"/>
            <a:r>
              <a:rPr lang="ar-OM" sz="2900" dirty="0">
                <a:latin typeface="Arial" panose="020B0604020202020204" pitchFamily="34" charset="0"/>
              </a:rPr>
              <a:t>0</a:t>
            </a:r>
            <a:r>
              <a:rPr lang="ar-OM" sz="3800" dirty="0">
                <a:latin typeface="Arial" panose="020B0604020202020204" pitchFamily="34" charset="0"/>
              </a:rPr>
              <a:t>-1	الثقة الأساسية- عدم ثقة الرضيع؛  يثق في عناية والديه، ولديه حساسية من الآخرين والذين لا يشعر بارتياح نحوهم.</a:t>
            </a:r>
          </a:p>
          <a:p>
            <a:pPr marL="0" indent="0" algn="just">
              <a:buNone/>
            </a:pPr>
            <a:endParaRPr lang="ar-OM" sz="3800" dirty="0">
              <a:latin typeface="Arial" panose="020B0604020202020204" pitchFamily="34" charset="0"/>
            </a:endParaRPr>
          </a:p>
          <a:p>
            <a:pPr algn="just"/>
            <a:r>
              <a:rPr lang="ar-OM" sz="3800" dirty="0">
                <a:latin typeface="Arial" panose="020B0604020202020204" pitchFamily="34" charset="0"/>
              </a:rPr>
              <a:t>1-3	الاستقلالية- الخجل والشك: تكون للطفل قدرة على اطعام نفسه، استخدام الحمام، يلعب بنفسه، او يكون خجولا ويشك في بعض قدراته.</a:t>
            </a:r>
          </a:p>
          <a:p>
            <a:pPr marL="0" indent="0" algn="just">
              <a:buNone/>
            </a:pPr>
            <a:endParaRPr lang="ar-OM" sz="3800" dirty="0">
              <a:latin typeface="Arial" panose="020B0604020202020204" pitchFamily="34" charset="0"/>
            </a:endParaRPr>
          </a:p>
          <a:p>
            <a:pPr algn="just"/>
            <a:r>
              <a:rPr lang="ar-OM" sz="3800" dirty="0">
                <a:latin typeface="Arial" panose="020B0604020202020204" pitchFamily="34" charset="0"/>
              </a:rPr>
              <a:t>3-5	المبادرة – الذنب: يمكن ان يخطط وينفذ مخططاته، لكن عندما لا يستطيع التعامل مع اوامر والديه سيشعر بالذنب حول بعض سلوكياته.</a:t>
            </a:r>
          </a:p>
          <a:p>
            <a:pPr algn="just"/>
            <a:endParaRPr lang="ar-OM" sz="3800" dirty="0">
              <a:latin typeface="Arial" panose="020B0604020202020204" pitchFamily="34" charset="0"/>
            </a:endParaRPr>
          </a:p>
          <a:p>
            <a:pPr algn="just"/>
            <a:r>
              <a:rPr lang="ar-OM" sz="3800" dirty="0">
                <a:latin typeface="Arial" panose="020B0604020202020204" pitchFamily="34" charset="0"/>
              </a:rPr>
              <a:t>5-11	المثابرة- الدونية: يحاول ان يقوم بواجباته الدراسية والأسرية، أو سيشعر بالدونية من الآخرين.</a:t>
            </a:r>
          </a:p>
          <a:p>
            <a:pPr algn="just"/>
            <a:endParaRPr lang="ar-OM" sz="3800" dirty="0">
              <a:latin typeface="Arial" panose="020B0604020202020204" pitchFamily="34" charset="0"/>
            </a:endParaRPr>
          </a:p>
          <a:p>
            <a:pPr algn="just"/>
            <a:r>
              <a:rPr lang="ar-OM" sz="3800" dirty="0">
                <a:latin typeface="Arial" panose="020B0604020202020204" pitchFamily="34" charset="0"/>
              </a:rPr>
              <a:t>11-18	الهوية- الدور المشوش: يتكون لديه احساس بالهوية أو سيكون مشوشا حول دوره في الحياة.</a:t>
            </a:r>
          </a:p>
          <a:p>
            <a:pPr algn="just"/>
            <a:endParaRPr lang="ar-OM" sz="3800" dirty="0">
              <a:latin typeface="Arial" panose="020B0604020202020204" pitchFamily="34" charset="0"/>
            </a:endParaRPr>
          </a:p>
          <a:p>
            <a:pPr algn="just"/>
            <a:r>
              <a:rPr lang="ar-OM" sz="3800" dirty="0">
                <a:latin typeface="Arial" panose="020B0604020202020204" pitchFamily="34" charset="0"/>
              </a:rPr>
              <a:t>18-40	العلاقات- الانعزال: سيطور علاقاته مع الآخرين خاصة مع شريكه، أو سيكون منعزلا.</a:t>
            </a:r>
          </a:p>
          <a:p>
            <a:pPr algn="just"/>
            <a:r>
              <a:rPr lang="ar-OM" sz="3800" dirty="0">
                <a:latin typeface="Arial" panose="020B0604020202020204" pitchFamily="34" charset="0"/>
              </a:rPr>
              <a:t> </a:t>
            </a:r>
          </a:p>
          <a:p>
            <a:pPr algn="just"/>
            <a:r>
              <a:rPr lang="ar-OM" sz="3800" dirty="0">
                <a:latin typeface="Arial" panose="020B0604020202020204" pitchFamily="34" charset="0"/>
              </a:rPr>
              <a:t>40-65	الانتاجية- الركود: يقوم بمساعدة الآخرين، وبناء أفكار، أو سيكون منعزلا على ذاته وراكد.</a:t>
            </a:r>
          </a:p>
          <a:p>
            <a:pPr algn="just"/>
            <a:endParaRPr lang="ar-OM" sz="3800" dirty="0">
              <a:latin typeface="Arial" panose="020B0604020202020204" pitchFamily="34" charset="0"/>
            </a:endParaRPr>
          </a:p>
          <a:p>
            <a:pPr algn="just"/>
            <a:r>
              <a:rPr lang="ar-OM" sz="3800" dirty="0">
                <a:latin typeface="Arial" panose="020B0604020202020204" pitchFamily="34" charset="0"/>
              </a:rPr>
              <a:t>65-	النزاهة- اليأس:  يحصد ما زرعه في المراحل الأولى، أو تكون الحياة لا معنى لها بالنسبة له</a:t>
            </a:r>
          </a:p>
          <a:p>
            <a:endParaRPr lang="en-US" dirty="0"/>
          </a:p>
        </p:txBody>
      </p:sp>
    </p:spTree>
    <p:extLst>
      <p:ext uri="{BB962C8B-B14F-4D97-AF65-F5344CB8AC3E}">
        <p14:creationId xmlns:p14="http://schemas.microsoft.com/office/powerpoint/2010/main" val="3843079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3600" b="1" dirty="0">
                <a:solidFill>
                  <a:srgbClr val="FF0000"/>
                </a:solidFill>
              </a:rPr>
              <a:t>النمو الاجتماعي</a:t>
            </a:r>
            <a:endParaRPr lang="en-US" sz="3600"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just"/>
            <a:r>
              <a:rPr lang="ar-OM" dirty="0"/>
              <a:t>النمو الاجتماعي يتضمن تعلم القيم والمعرفة والمهارات من أجل ربطها بفعالية والمساهمة بايجابية مع الأسرة والمدرسة والمجتمع. هذا النوع من النمو يكتسب من خلال الأسرة والأشخاص المتفاعلين مع الفرد والمؤسسات ذات العلاقة. ولكن تبقى العناية الأسرية خاصة من الوالدين أقوى تأثيرا من المؤثرات الأخرى.</a:t>
            </a:r>
          </a:p>
          <a:p>
            <a:pPr algn="just"/>
            <a:r>
              <a:rPr lang="ar-OM" dirty="0"/>
              <a:t>كيف يتشكل مفهوم الذات لدى الطفل: تقدير الذات، صورة الذات؟</a:t>
            </a:r>
          </a:p>
          <a:p>
            <a:pPr algn="just"/>
            <a:r>
              <a:rPr lang="ar-OM" dirty="0"/>
              <a:t>ما العوامل التي تؤثر على النمو الاجتماعي لدى الأطفال اليوم؟</a:t>
            </a:r>
          </a:p>
          <a:p>
            <a:pPr algn="just"/>
            <a:r>
              <a:rPr lang="ar-OM" dirty="0"/>
              <a:t>كيف يمكن للتعليم المساهمة في النمو الاجتماعي؟</a:t>
            </a:r>
            <a:endParaRPr lang="en-US" dirty="0"/>
          </a:p>
          <a:p>
            <a:endParaRPr lang="en-US" dirty="0"/>
          </a:p>
        </p:txBody>
      </p:sp>
    </p:spTree>
    <p:extLst>
      <p:ext uri="{BB962C8B-B14F-4D97-AF65-F5344CB8AC3E}">
        <p14:creationId xmlns:p14="http://schemas.microsoft.com/office/powerpoint/2010/main" val="3425356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2370</TotalTime>
  <Words>396</Words>
  <Application>Microsoft Office PowerPoint</Application>
  <PresentationFormat>On-screen Show (4:3)</PresentationFormat>
  <Paragraphs>39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PowerPoint Presentation</vt:lpstr>
      <vt:lpstr>العمليات الأساسية للنمو</vt:lpstr>
      <vt:lpstr>نظريات النمو</vt:lpstr>
      <vt:lpstr>نظرية كوهلبرج</vt:lpstr>
      <vt:lpstr>نظرية اريكسون</vt:lpstr>
      <vt:lpstr>النمو الاجتماعي</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Mohammed Talib Musallam Al. Kiyumi</cp:lastModifiedBy>
  <cp:revision>255</cp:revision>
  <dcterms:created xsi:type="dcterms:W3CDTF">2015-08-04T05:55:31Z</dcterms:created>
  <dcterms:modified xsi:type="dcterms:W3CDTF">2022-09-13T04:43:31Z</dcterms:modified>
</cp:coreProperties>
</file>